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67" r:id="rId2"/>
  </p:sldMasterIdLst>
  <p:notesMasterIdLst>
    <p:notesMasterId r:id="rId37"/>
  </p:notesMasterIdLst>
  <p:sldIdLst>
    <p:sldId id="256" r:id="rId3"/>
    <p:sldId id="257" r:id="rId4"/>
    <p:sldId id="258" r:id="rId5"/>
    <p:sldId id="306" r:id="rId6"/>
    <p:sldId id="307" r:id="rId7"/>
    <p:sldId id="308" r:id="rId8"/>
    <p:sldId id="309" r:id="rId9"/>
    <p:sldId id="310" r:id="rId10"/>
    <p:sldId id="311" r:id="rId11"/>
    <p:sldId id="314" r:id="rId12"/>
    <p:sldId id="317" r:id="rId13"/>
    <p:sldId id="318" r:id="rId14"/>
    <p:sldId id="319" r:id="rId15"/>
    <p:sldId id="312" r:id="rId16"/>
    <p:sldId id="313" r:id="rId17"/>
    <p:sldId id="315" r:id="rId18"/>
    <p:sldId id="316" r:id="rId19"/>
    <p:sldId id="259" r:id="rId20"/>
    <p:sldId id="260" r:id="rId21"/>
    <p:sldId id="261" r:id="rId22"/>
    <p:sldId id="262" r:id="rId23"/>
    <p:sldId id="264" r:id="rId24"/>
    <p:sldId id="263" r:id="rId25"/>
    <p:sldId id="266" r:id="rId26"/>
    <p:sldId id="267" r:id="rId27"/>
    <p:sldId id="268" r:id="rId28"/>
    <p:sldId id="265" r:id="rId29"/>
    <p:sldId id="269" r:id="rId30"/>
    <p:sldId id="270" r:id="rId31"/>
    <p:sldId id="285" r:id="rId32"/>
    <p:sldId id="302" r:id="rId33"/>
    <p:sldId id="305" r:id="rId34"/>
    <p:sldId id="286" r:id="rId35"/>
    <p:sldId id="287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욱 김" initials="동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2"/>
    <p:restoredTop sz="98836"/>
  </p:normalViewPr>
  <p:slideViewPr>
    <p:cSldViewPr>
      <p:cViewPr varScale="1">
        <p:scale>
          <a:sx n="82" d="100"/>
          <a:sy n="82" d="100"/>
        </p:scale>
        <p:origin x="1483" y="82"/>
      </p:cViewPr>
      <p:guideLst>
        <p:guide orient="horz" pos="2157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저번에 발표한 서버 블록도 입니다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서버를 </a:t>
            </a:r>
            <a:r>
              <a:rPr lang="en-US" altLang="ko-KR" dirty="0" err="1"/>
              <a:t>aws</a:t>
            </a:r>
            <a:r>
              <a:rPr lang="ko-KR" altLang="en-US" dirty="0"/>
              <a:t>에 올리는 부분을 수정하였습니다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Web</a:t>
            </a:r>
            <a:r>
              <a:rPr lang="en-US" altLang="ko-KR" baseline="0" dirty="0"/>
              <a:t> APIs</a:t>
            </a:r>
            <a:r>
              <a:rPr lang="ko-KR" altLang="en-US" baseline="0" dirty="0"/>
              <a:t>에 올려놓고 바로 다음 함수인 </a:t>
            </a:r>
            <a:endParaRPr lang="en-US" altLang="ko-KR" baseline="0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 send()</a:t>
            </a:r>
            <a:r>
              <a:rPr lang="ko-KR" altLang="en-US" baseline="0" dirty="0"/>
              <a:t>함수를 실행합니다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이러한 과정을 거치기 때문에 미처 </a:t>
            </a:r>
            <a:r>
              <a:rPr lang="en-US" altLang="ko-KR" baseline="0" dirty="0" err="1"/>
              <a:t>openAPI</a:t>
            </a:r>
            <a:r>
              <a:rPr lang="ko-KR" altLang="en-US" baseline="0" dirty="0"/>
              <a:t>로 요청했던 값이 미쳐 </a:t>
            </a:r>
            <a:r>
              <a:rPr lang="en-US" altLang="ko-KR" baseline="0" dirty="0"/>
              <a:t>response</a:t>
            </a:r>
            <a:r>
              <a:rPr lang="ko-KR" altLang="en-US" baseline="0" dirty="0"/>
              <a:t>하기 전에 </a:t>
            </a:r>
            <a:r>
              <a:rPr lang="en-US" altLang="ko-KR" baseline="0" dirty="0" err="1"/>
              <a:t>tcp</a:t>
            </a:r>
            <a:r>
              <a:rPr lang="en-US" altLang="ko-KR" baseline="0" dirty="0"/>
              <a:t>/</a:t>
            </a:r>
            <a:r>
              <a:rPr lang="en-US" altLang="ko-KR" baseline="0" dirty="0" err="1"/>
              <a:t>ip</a:t>
            </a:r>
            <a:r>
              <a:rPr lang="ko-KR" altLang="en-US" baseline="0" dirty="0"/>
              <a:t>로 보내 </a:t>
            </a:r>
            <a:r>
              <a:rPr lang="ko-KR" altLang="en-US" baseline="0" dirty="0" err="1"/>
              <a:t>값오류가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발생한것이였습니다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그래서 </a:t>
            </a:r>
            <a:r>
              <a:rPr lang="en-US" altLang="ko-KR" dirty="0"/>
              <a:t>promise </a:t>
            </a:r>
            <a:r>
              <a:rPr lang="ko-KR" altLang="en-US" dirty="0"/>
              <a:t>모듈의 정확한 </a:t>
            </a:r>
            <a:r>
              <a:rPr lang="ko-KR" altLang="en-US" dirty="0" err="1"/>
              <a:t>콜백함수를</a:t>
            </a:r>
            <a:r>
              <a:rPr lang="ko-KR" altLang="en-US" dirty="0"/>
              <a:t> 구현하여서 문제를 해결했습니다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 promise</a:t>
            </a:r>
            <a:r>
              <a:rPr lang="ko-KR" altLang="en-US" dirty="0"/>
              <a:t>를 적용해준 </a:t>
            </a:r>
            <a:r>
              <a:rPr lang="ko-KR" altLang="en-US" dirty="0" err="1"/>
              <a:t>함수속에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 </a:t>
            </a:r>
            <a:r>
              <a:rPr lang="en-US" altLang="ko-KR" dirty="0" err="1"/>
              <a:t>url</a:t>
            </a:r>
            <a:r>
              <a:rPr lang="ko-KR" altLang="en-US" dirty="0"/>
              <a:t>을 만들어주는 </a:t>
            </a:r>
            <a:r>
              <a:rPr lang="en-US" altLang="ko-KR" dirty="0" err="1"/>
              <a:t>queryMaker</a:t>
            </a:r>
            <a:r>
              <a:rPr lang="en-US" altLang="ko-KR" dirty="0"/>
              <a:t>()</a:t>
            </a:r>
            <a:r>
              <a:rPr lang="ko-KR" altLang="en-US" dirty="0"/>
              <a:t>가 실행되고 결과값을 가져오는 의미의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 then</a:t>
            </a:r>
            <a:r>
              <a:rPr lang="ko-KR" altLang="en-US" dirty="0"/>
              <a:t>을 써주고  그</a:t>
            </a:r>
            <a:r>
              <a:rPr lang="ko-KR" altLang="en-US" baseline="0" dirty="0"/>
              <a:t> 안에 다시 함수를 넣어주는 이른바 </a:t>
            </a:r>
            <a:r>
              <a:rPr lang="ko-KR" altLang="en-US" baseline="0" dirty="0" err="1"/>
              <a:t>콜백함수를</a:t>
            </a:r>
            <a:r>
              <a:rPr lang="ko-KR" altLang="en-US" baseline="0" dirty="0"/>
              <a:t> 지금까지 했던 서버에 </a:t>
            </a:r>
            <a:endParaRPr lang="en-US" altLang="ko-KR" baseline="0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</a:t>
            </a:r>
            <a:r>
              <a:rPr lang="ko-KR" altLang="en-US" baseline="0" dirty="0"/>
              <a:t>전부 적용해 주었습니다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결과를 확인하기 위해 </a:t>
            </a:r>
            <a:r>
              <a:rPr lang="en-US" altLang="ko-KR" dirty="0"/>
              <a:t>express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모듈을 사용해 간단한 웹을 구성했고</a:t>
            </a:r>
            <a:r>
              <a:rPr lang="en-US" altLang="ko-KR" baseline="0" dirty="0"/>
              <a:t>, list </a:t>
            </a:r>
            <a:r>
              <a:rPr lang="ko-KR" altLang="en-US" baseline="0" dirty="0"/>
              <a:t>배열을 만들어 값이 바뀌면 자동으로 </a:t>
            </a:r>
            <a:r>
              <a:rPr lang="en-US" altLang="ko-KR" baseline="0" dirty="0"/>
              <a:t>list</a:t>
            </a:r>
            <a:r>
              <a:rPr lang="ko-KR" altLang="en-US" baseline="0" dirty="0"/>
              <a:t>에 추가해주어서 웹에 뿌려주는 알고리즘을 작성했습니다</a:t>
            </a:r>
            <a:r>
              <a:rPr lang="en-US" altLang="ko-KR" baseline="0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</a:t>
            </a:r>
            <a:r>
              <a:rPr lang="ko-KR" altLang="en-US" baseline="0" dirty="0"/>
              <a:t>실제로 동작 확인을 위해 </a:t>
            </a:r>
            <a:r>
              <a:rPr lang="en-US" altLang="ko-KR" baseline="0" dirty="0"/>
              <a:t>ec2</a:t>
            </a:r>
            <a:r>
              <a:rPr lang="ko-KR" altLang="en-US" baseline="0" dirty="0"/>
              <a:t>에 서버를 개방하고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지속적으로 값을 추출한 결과입니다</a:t>
            </a:r>
            <a:r>
              <a:rPr lang="en-US" altLang="ko-KR" baseline="0" dirty="0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</a:t>
            </a:r>
            <a:r>
              <a:rPr lang="ko-KR" altLang="en-US" baseline="0" dirty="0"/>
              <a:t>보시면 </a:t>
            </a:r>
            <a:r>
              <a:rPr lang="en-US" altLang="ko-KR" baseline="0" dirty="0"/>
              <a:t>1</a:t>
            </a:r>
            <a:r>
              <a:rPr lang="ko-KR" altLang="en-US" baseline="0" dirty="0"/>
              <a:t>시간 간격으로 값이 나오고 있으며</a:t>
            </a:r>
            <a:r>
              <a:rPr lang="en-US" altLang="ko-KR" baseline="0" dirty="0"/>
              <a:t>,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또한</a:t>
            </a:r>
            <a:r>
              <a:rPr lang="en-US" altLang="ko-KR" dirty="0"/>
              <a:t>, 3</a:t>
            </a:r>
            <a:r>
              <a:rPr lang="ko-KR" altLang="en-US" dirty="0"/>
              <a:t>시간 단위로 또 다른 </a:t>
            </a:r>
            <a:r>
              <a:rPr lang="en-US" altLang="ko-KR" dirty="0" err="1"/>
              <a:t>api</a:t>
            </a:r>
            <a:r>
              <a:rPr lang="ko-KR" altLang="en-US" dirty="0"/>
              <a:t>를 가져와주는 </a:t>
            </a:r>
            <a:r>
              <a:rPr lang="ko-KR" altLang="en-US" dirty="0" err="1"/>
              <a:t>스케줄러역시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 </a:t>
            </a:r>
            <a:r>
              <a:rPr lang="ko-KR" altLang="en-US" dirty="0"/>
              <a:t>잘 동작되고 있는 것을 볼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 err="1"/>
              <a:t>클라우드를</a:t>
            </a:r>
            <a:r>
              <a:rPr lang="ko-KR" altLang="en-US" dirty="0"/>
              <a:t> 통해 </a:t>
            </a:r>
            <a:r>
              <a:rPr lang="en-US" altLang="ko-KR" dirty="0"/>
              <a:t>amazon</a:t>
            </a:r>
            <a:r>
              <a:rPr lang="en-US" altLang="ko-KR" baseline="0" dirty="0"/>
              <a:t> </a:t>
            </a:r>
            <a:r>
              <a:rPr lang="en-US" altLang="ko-KR" dirty="0"/>
              <a:t>ec2</a:t>
            </a:r>
            <a:r>
              <a:rPr lang="en-US" altLang="ko-KR" baseline="0" dirty="0"/>
              <a:t> 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가상 컴퓨팅 환경을 구축하고</a:t>
            </a:r>
            <a:r>
              <a:rPr lang="en-US" altLang="ko-KR" baseline="0" dirty="0"/>
              <a:t>, node.js</a:t>
            </a:r>
            <a:r>
              <a:rPr lang="ko-KR" altLang="en-US" baseline="0" dirty="0"/>
              <a:t>로 만든 서버를 탑재한 수정된 서버 </a:t>
            </a:r>
            <a:r>
              <a:rPr lang="ko-KR" altLang="en-US" baseline="0" dirty="0" err="1"/>
              <a:t>블록도입니다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아마존에서 제공하는 가상 컴퓨팅을 </a:t>
            </a:r>
            <a:r>
              <a:rPr lang="ko-KR" altLang="en-US" baseline="0" dirty="0" err="1"/>
              <a:t>구축하기위해서</a:t>
            </a:r>
            <a:r>
              <a:rPr lang="en-US" altLang="ko-KR" dirty="0"/>
              <a:t> /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lang="ko-KR" altLang="en-US" baseline="0" dirty="0"/>
              <a:t>아마존에서 제공하는 가상 컴퓨팅을 </a:t>
            </a:r>
            <a:r>
              <a:rPr lang="ko-KR" altLang="en-US" baseline="0" dirty="0" err="1"/>
              <a:t>구축하기위해서</a:t>
            </a:r>
            <a:r>
              <a:rPr lang="en-US" altLang="ko-KR" dirty="0"/>
              <a:t> AWS</a:t>
            </a:r>
            <a:r>
              <a:rPr lang="ko-KR" altLang="en-US" dirty="0"/>
              <a:t>에 가입을 하고</a:t>
            </a:r>
            <a:r>
              <a:rPr lang="en-US" altLang="ko-KR" dirty="0"/>
              <a:t>, ec2</a:t>
            </a:r>
            <a:r>
              <a:rPr lang="ko-KR" altLang="en-US" dirty="0"/>
              <a:t>를 만들어 주었는데요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지금까지 구축했던 </a:t>
            </a:r>
            <a:r>
              <a:rPr lang="en-US" altLang="ko-KR" dirty="0"/>
              <a:t>node.js</a:t>
            </a:r>
            <a:r>
              <a:rPr lang="ko-KR" altLang="en-US" dirty="0"/>
              <a:t>서버를 </a:t>
            </a:r>
            <a:r>
              <a:rPr lang="ko-KR" altLang="en-US" dirty="0" err="1"/>
              <a:t>넣어주기위해</a:t>
            </a:r>
            <a:r>
              <a:rPr lang="ko-KR" altLang="en-US" dirty="0"/>
              <a:t> 운영체제는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ubuntu</a:t>
            </a:r>
            <a:r>
              <a:rPr lang="ko-KR" altLang="en-US" baseline="0" dirty="0"/>
              <a:t>로 설치 하고 실행 시켰습니다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Ec2</a:t>
            </a:r>
            <a:r>
              <a:rPr lang="en-US" altLang="ko-KR" baseline="0" dirty="0"/>
              <a:t> </a:t>
            </a:r>
            <a:r>
              <a:rPr lang="ko-KR" altLang="en-US" baseline="0" dirty="0"/>
              <a:t>컴퓨터에 접근하기 위한 도구로는 </a:t>
            </a:r>
            <a:r>
              <a:rPr lang="en-US" altLang="ko-KR" baseline="0" dirty="0"/>
              <a:t>putty</a:t>
            </a:r>
            <a:r>
              <a:rPr lang="ko-KR" altLang="en-US" baseline="0" dirty="0"/>
              <a:t>를 사용했습니다</a:t>
            </a:r>
            <a:r>
              <a:rPr lang="en-US" altLang="ko-KR" baseline="0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 </a:t>
            </a:r>
            <a:r>
              <a:rPr lang="ko-KR" altLang="en-US" baseline="0" dirty="0"/>
              <a:t>가이드대로 </a:t>
            </a:r>
            <a:r>
              <a:rPr lang="en-US" altLang="ko-KR" baseline="0" dirty="0" err="1"/>
              <a:t>ip</a:t>
            </a:r>
            <a:r>
              <a:rPr lang="ko-KR" altLang="en-US" baseline="0" dirty="0"/>
              <a:t>를 적어주고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처음 </a:t>
            </a:r>
            <a:r>
              <a:rPr lang="ko-KR" altLang="en-US" baseline="0" dirty="0" err="1"/>
              <a:t>실행시에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aws</a:t>
            </a:r>
            <a:r>
              <a:rPr lang="ko-KR" altLang="en-US" baseline="0" dirty="0"/>
              <a:t>에서 주었던 </a:t>
            </a:r>
            <a:r>
              <a:rPr lang="en-US" altLang="ko-KR" baseline="0" dirty="0"/>
              <a:t>private key</a:t>
            </a:r>
            <a:r>
              <a:rPr lang="ko-KR" altLang="en-US" baseline="0" dirty="0"/>
              <a:t>를 등록해주고 실행을 시켰습니다</a:t>
            </a:r>
            <a:r>
              <a:rPr lang="en-US" altLang="ko-KR" baseline="0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 </a:t>
            </a:r>
            <a:r>
              <a:rPr lang="ko-KR" altLang="en-US" baseline="0" dirty="0"/>
              <a:t>가상 컴퓨터를 실행시키고 지금까지 만든 </a:t>
            </a:r>
            <a:r>
              <a:rPr lang="en-US" altLang="ko-KR" baseline="0" dirty="0"/>
              <a:t>node.js</a:t>
            </a:r>
            <a:r>
              <a:rPr lang="ko-KR" altLang="en-US" baseline="0" dirty="0"/>
              <a:t>서버를 옮겨 주기 위해 </a:t>
            </a:r>
            <a:endParaRPr lang="en-US" altLang="ko-KR" baseline="0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</a:t>
            </a:r>
            <a:r>
              <a:rPr lang="en-US" altLang="ko-KR" baseline="0" dirty="0" err="1"/>
              <a:t>github</a:t>
            </a:r>
            <a:r>
              <a:rPr lang="ko-KR" altLang="en-US" baseline="0" dirty="0"/>
              <a:t>를 사용했고 </a:t>
            </a:r>
            <a:endParaRPr lang="en-US" altLang="ko-KR" baseline="0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</a:t>
            </a:r>
            <a:r>
              <a:rPr lang="ko-KR" altLang="en-US" baseline="0" dirty="0"/>
              <a:t>이를 이용해서 지금까지 한 작업들을 옮겼습니다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그리고 백그라운드에서도 지속적으로 실행시키기 위해 </a:t>
            </a:r>
            <a:r>
              <a:rPr lang="en-US" altLang="ko-KR" dirty="0"/>
              <a:t>pm2</a:t>
            </a:r>
            <a:r>
              <a:rPr lang="ko-KR" altLang="en-US" dirty="0"/>
              <a:t>모듈을 다운받고 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이를 통해 서버를 실행시켰습니다</a:t>
            </a:r>
            <a:r>
              <a:rPr lang="en-US" altLang="ko-KR" baseline="0" dirty="0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ps</a:t>
            </a:r>
            <a:r>
              <a:rPr lang="en-US" altLang="ko-KR" baseline="0" dirty="0"/>
              <a:t> </a:t>
            </a:r>
            <a:r>
              <a:rPr lang="ko-KR" altLang="en-US" baseline="0" dirty="0"/>
              <a:t>명령어를 통해 현재 실행중인 프로세서를 확인하면</a:t>
            </a:r>
            <a:endParaRPr lang="en-US" altLang="ko-KR" baseline="0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 </a:t>
            </a:r>
            <a:r>
              <a:rPr lang="ko-KR" altLang="en-US" baseline="0" dirty="0"/>
              <a:t>실제로 백그라운드에서 실행중인 서버를 </a:t>
            </a:r>
            <a:r>
              <a:rPr lang="ko-KR" altLang="en-US" baseline="0" dirty="0" err="1"/>
              <a:t>볼수</a:t>
            </a:r>
            <a:r>
              <a:rPr lang="ko-KR" altLang="en-US" baseline="0" dirty="0"/>
              <a:t>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저번에 만들었던 </a:t>
            </a:r>
            <a:r>
              <a:rPr lang="en-US" altLang="ko-KR" dirty="0"/>
              <a:t>c</a:t>
            </a:r>
            <a:r>
              <a:rPr lang="ko-KR" altLang="en-US" dirty="0"/>
              <a:t>언어 기반의 클라이언트로  </a:t>
            </a:r>
            <a:r>
              <a:rPr lang="en-US" altLang="ko-KR" dirty="0" err="1"/>
              <a:t>ip</a:t>
            </a:r>
            <a:r>
              <a:rPr lang="ko-KR" altLang="en-US" dirty="0"/>
              <a:t>주소를 </a:t>
            </a:r>
            <a:r>
              <a:rPr lang="en-US" altLang="ko-KR" dirty="0"/>
              <a:t>ec2</a:t>
            </a:r>
            <a:r>
              <a:rPr lang="ko-KR" altLang="en-US" dirty="0"/>
              <a:t>주소로 </a:t>
            </a:r>
            <a:r>
              <a:rPr lang="ko-KR" altLang="en-US" dirty="0" err="1"/>
              <a:t>바꾸어준뒤</a:t>
            </a:r>
            <a:r>
              <a:rPr lang="ko-KR" altLang="en-US" dirty="0"/>
              <a:t> 실행시켜보니</a:t>
            </a:r>
            <a:r>
              <a:rPr lang="en-US" altLang="ko-KR" dirty="0"/>
              <a:t>,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 </a:t>
            </a:r>
            <a:r>
              <a:rPr lang="ko-KR" altLang="en-US" dirty="0"/>
              <a:t>값이 잘나오는 것을 볼 수 있었습니다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하지만 문제가 생겼는데요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cron</a:t>
            </a:r>
            <a:r>
              <a:rPr lang="ko-KR" altLang="en-US" baseline="0" dirty="0"/>
              <a:t>모듈의 스케줄러가 정해준 시간에 맞춰 </a:t>
            </a:r>
            <a:r>
              <a:rPr lang="en-US" altLang="ko-KR" baseline="0" dirty="0" err="1"/>
              <a:t>api</a:t>
            </a:r>
            <a:r>
              <a:rPr lang="ko-KR" altLang="en-US" baseline="0" dirty="0"/>
              <a:t>를 가져오고 </a:t>
            </a:r>
            <a:r>
              <a:rPr lang="en-US" altLang="ko-KR" baseline="0" dirty="0"/>
              <a:t>send</a:t>
            </a:r>
            <a:r>
              <a:rPr lang="ko-KR" altLang="en-US" baseline="0" dirty="0"/>
              <a:t>로 보내주는 동작을 하여야 하는데</a:t>
            </a:r>
            <a:endParaRPr lang="en-US" altLang="ko-KR" baseline="0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 </a:t>
            </a:r>
            <a:r>
              <a:rPr lang="en-US" altLang="ko-KR" baseline="0" dirty="0" err="1"/>
              <a:t>tcp</a:t>
            </a:r>
            <a:r>
              <a:rPr lang="en-US" altLang="ko-KR" baseline="0" dirty="0"/>
              <a:t>/</a:t>
            </a:r>
            <a:r>
              <a:rPr lang="en-US" altLang="ko-KR" baseline="0" dirty="0" err="1"/>
              <a:t>ip</a:t>
            </a:r>
            <a:r>
              <a:rPr lang="ko-KR" altLang="en-US" baseline="0" dirty="0"/>
              <a:t>로 보내고 나서 동작하는 모습을 볼 수 있었습니다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 err="1"/>
              <a:t>비동기식</a:t>
            </a:r>
            <a:r>
              <a:rPr lang="ko-KR" altLang="en-US" dirty="0"/>
              <a:t> 문제를 해결하기 위해 </a:t>
            </a:r>
            <a:r>
              <a:rPr lang="en-US" altLang="ko-KR" dirty="0" err="1"/>
              <a:t>async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await </a:t>
            </a:r>
            <a:r>
              <a:rPr lang="ko-KR" altLang="en-US" dirty="0"/>
              <a:t>그리고 </a:t>
            </a:r>
            <a:r>
              <a:rPr lang="en-US" altLang="ko-KR" dirty="0"/>
              <a:t>promise</a:t>
            </a:r>
            <a:r>
              <a:rPr lang="ko-KR" altLang="en-US" dirty="0"/>
              <a:t>를 사용했는데도 </a:t>
            </a:r>
            <a:r>
              <a:rPr lang="ko-KR" altLang="en-US" dirty="0" err="1"/>
              <a:t>이런결과가</a:t>
            </a:r>
            <a:r>
              <a:rPr lang="ko-KR" altLang="en-US" dirty="0"/>
              <a:t> 나온걸 보고 다시 분석했습니다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자바 스크립트는 단일 </a:t>
            </a:r>
            <a:r>
              <a:rPr lang="ko-KR" altLang="en-US" dirty="0" err="1"/>
              <a:t>쓰레드로</a:t>
            </a:r>
            <a:r>
              <a:rPr lang="ko-KR" altLang="en-US" dirty="0"/>
              <a:t> 구성되었기 때문에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여러 </a:t>
            </a:r>
            <a:r>
              <a:rPr lang="ko-KR" altLang="en-US" baseline="0" dirty="0" err="1"/>
              <a:t>동작시</a:t>
            </a:r>
            <a:r>
              <a:rPr lang="ko-KR" altLang="en-US" baseline="0" dirty="0"/>
              <a:t> 시간이 </a:t>
            </a:r>
            <a:r>
              <a:rPr lang="ko-KR" altLang="en-US" baseline="0" dirty="0" err="1"/>
              <a:t>오래걸리기</a:t>
            </a:r>
            <a:r>
              <a:rPr lang="ko-KR" altLang="en-US" baseline="0" dirty="0"/>
              <a:t> 때문에 </a:t>
            </a:r>
            <a:r>
              <a:rPr lang="en-US" altLang="ko-KR" baseline="0" dirty="0"/>
              <a:t>Web APIs </a:t>
            </a:r>
            <a:r>
              <a:rPr lang="ko-KR" altLang="en-US" baseline="0" dirty="0"/>
              <a:t>를 사용해서 여러 </a:t>
            </a:r>
            <a:r>
              <a:rPr lang="ko-KR" altLang="en-US" baseline="0" dirty="0" err="1"/>
              <a:t>쓰레드를</a:t>
            </a:r>
            <a:r>
              <a:rPr lang="ko-KR" altLang="en-US" baseline="0" dirty="0"/>
              <a:t> 쓰는듯한 효과를 줍니다</a:t>
            </a:r>
            <a:r>
              <a:rPr lang="en-US" altLang="ko-KR" baseline="0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baseline="0" dirty="0"/>
              <a:t>예를 들자면 시간이 오래 걸리는 </a:t>
            </a:r>
            <a:r>
              <a:rPr lang="en-US" altLang="ko-KR" baseline="0" dirty="0" err="1"/>
              <a:t>openAPI</a:t>
            </a:r>
            <a:r>
              <a:rPr lang="ko-KR" altLang="en-US" baseline="0" dirty="0"/>
              <a:t>를 요청하는 </a:t>
            </a:r>
            <a:r>
              <a:rPr lang="en-US" altLang="ko-KR" baseline="0" dirty="0"/>
              <a:t>request</a:t>
            </a:r>
            <a:r>
              <a:rPr lang="ko-KR" altLang="en-US" baseline="0" dirty="0"/>
              <a:t>함수가 </a:t>
            </a:r>
            <a:r>
              <a:rPr lang="ko-KR" altLang="en-US" baseline="0" dirty="0" err="1"/>
              <a:t>쓰레드에</a:t>
            </a:r>
            <a:r>
              <a:rPr lang="ko-KR" altLang="en-US" baseline="0" dirty="0"/>
              <a:t> 올라가면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 err="1"/>
              <a:t>callStack</a:t>
            </a:r>
            <a:r>
              <a:rPr lang="ko-KR" altLang="en-US" dirty="0"/>
              <a:t>에 쌓이고 실행 됩니다</a:t>
            </a:r>
            <a:r>
              <a:rPr lang="en-US" altLang="ko-KR" dirty="0"/>
              <a:t>. </a:t>
            </a:r>
            <a:r>
              <a:rPr lang="ko-KR" altLang="en-US" dirty="0"/>
              <a:t>하지만 이때 자바스크립트는 오래 걸리는 종류의 작업임을 알고 이를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8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5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67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120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39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7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53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27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008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44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48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29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80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0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3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6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7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3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5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c2-13-125-131-249.ap-northeast-2.compute.amazonaw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08740" y="4293096"/>
            <a:ext cx="1907895" cy="2323713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4400" b="1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야심작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1100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30"/>
              <a:ea typeface="-윤고딕330"/>
            </a:endParaRP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발표자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: 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김동욱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 algn="ctr"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팀원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: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김원중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         임예지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       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신세규</a:t>
            </a: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48614" y="908720"/>
            <a:ext cx="5579393" cy="2815902"/>
            <a:chOff x="576263" y="973138"/>
            <a:chExt cx="2520950" cy="1238250"/>
          </a:xfrm>
        </p:grpSpPr>
        <p:sp>
          <p:nvSpPr>
            <p:cNvPr id="3" name="TextBox 2"/>
            <p:cNvSpPr txBox="1"/>
            <p:nvPr/>
          </p:nvSpPr>
          <p:spPr>
            <a:xfrm>
              <a:off x="576263" y="1182325"/>
              <a:ext cx="2465740" cy="31128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400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/>
                  <a:ea typeface="빙그레체"/>
                </a:rPr>
                <a:t>종합 설계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76263" y="97313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576263" y="221138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512291" y="2014076"/>
              <a:ext cx="1080745" cy="16240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/>
                  <a:ea typeface="빙그레체"/>
                </a:rPr>
                <a:t>김인겸 교수님</a:t>
              </a:r>
              <a:endParaRPr lang="ko-KR" altLang="en-US"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896036" y="4323446"/>
            <a:ext cx="432048" cy="5704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9929" y="4323445"/>
            <a:ext cx="432048" cy="5705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3508" y="606170"/>
            <a:ext cx="2308965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안드로이드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84A20-1878-486D-97EF-0E024DAC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7" y="1566861"/>
            <a:ext cx="8631542" cy="48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0745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3508" y="606170"/>
            <a:ext cx="1725472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Bundle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이란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?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https://steemitimages.com/DQmPNQeMCXcLadJvMgLE4ubadfcA1JLth1ayn9xk6ewneNH/image.png">
            <a:extLst>
              <a:ext uri="{FF2B5EF4-FFF2-40B4-BE49-F238E27FC236}">
                <a16:creationId xmlns:a16="http://schemas.microsoft.com/office/drawing/2014/main" id="{141F3CA0-F2A8-4A8F-A1E0-3E247F942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9" y="1397391"/>
            <a:ext cx="8948655" cy="546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F2201-FA47-4704-AF77-F0E5463F2F34}"/>
              </a:ext>
            </a:extLst>
          </p:cNvPr>
          <p:cNvSpPr txBox="1"/>
          <p:nvPr/>
        </p:nvSpPr>
        <p:spPr>
          <a:xfrm>
            <a:off x="5724128" y="5661248"/>
            <a:ext cx="241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Hash map</a:t>
            </a:r>
          </a:p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(Key, Value)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84DDA6BA-130D-4938-91E8-47AB364013D2}"/>
              </a:ext>
            </a:extLst>
          </p:cNvPr>
          <p:cNvSpPr/>
          <p:nvPr/>
        </p:nvSpPr>
        <p:spPr>
          <a:xfrm rot="20499645">
            <a:off x="6443341" y="5012098"/>
            <a:ext cx="396044" cy="612068"/>
          </a:xfrm>
          <a:prstGeom prst="upArrow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556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473" y="606170"/>
            <a:ext cx="1103572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Bundle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736A1F-444B-4B33-840B-69A4DE1B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9" y="1283278"/>
            <a:ext cx="8948655" cy="252027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7D45173-4E93-47C2-A87C-93A5711FD763}"/>
              </a:ext>
            </a:extLst>
          </p:cNvPr>
          <p:cNvSpPr/>
          <p:nvPr/>
        </p:nvSpPr>
        <p:spPr>
          <a:xfrm>
            <a:off x="1777045" y="2219382"/>
            <a:ext cx="850739" cy="468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DCCA44B-2A29-4F9E-8CC9-79D449A23BF8}"/>
              </a:ext>
            </a:extLst>
          </p:cNvPr>
          <p:cNvSpPr/>
          <p:nvPr/>
        </p:nvSpPr>
        <p:spPr>
          <a:xfrm>
            <a:off x="2627788" y="2044383"/>
            <a:ext cx="3888432" cy="751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D68D25E-9D5D-4DB7-B71F-694B67C6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9" y="4534802"/>
            <a:ext cx="7494214" cy="1381125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17F21E0-EEA1-4AF0-A075-FFC116767169}"/>
              </a:ext>
            </a:extLst>
          </p:cNvPr>
          <p:cNvSpPr/>
          <p:nvPr/>
        </p:nvSpPr>
        <p:spPr>
          <a:xfrm>
            <a:off x="3246530" y="4991338"/>
            <a:ext cx="850739" cy="468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9691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473" y="606170"/>
            <a:ext cx="1103572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Bundle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00C717-2BDD-41B0-A192-EACAC389D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73" y="1592796"/>
            <a:ext cx="7120010" cy="141922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394AAF5-3EEA-49E9-BADF-0EB848242B0A}"/>
              </a:ext>
            </a:extLst>
          </p:cNvPr>
          <p:cNvSpPr/>
          <p:nvPr/>
        </p:nvSpPr>
        <p:spPr>
          <a:xfrm>
            <a:off x="5400092" y="2168860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A57472C-44CD-49F6-B7FD-219282BB538A}"/>
              </a:ext>
            </a:extLst>
          </p:cNvPr>
          <p:cNvSpPr/>
          <p:nvPr/>
        </p:nvSpPr>
        <p:spPr>
          <a:xfrm>
            <a:off x="5076056" y="2528900"/>
            <a:ext cx="93610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FBFA38-EDD5-4990-89D0-57C08620C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3" y="4165072"/>
            <a:ext cx="4000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875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김원중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 </a:t>
            </a: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아두이노로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모듈 제어 프로그래밍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임예지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–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부품에 맞는 디자인 설계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</a:t>
            </a:r>
            <a:endParaRPr kumimoji="0" lang="ko-KR" altLang="en-US" sz="2300" b="0" i="0" u="none" strike="noStrike" kern="1200" cap="none" spc="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748154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김동욱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 App Fragment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및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Data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관리를 위한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Bundle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3605" y="5178968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신세규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AWS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를 통해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Node.js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로 만든 서버 구동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C6605E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8D75AB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9C8CC0-81AB-400F-AAF4-5A44D88AF03C}"/>
              </a:ext>
            </a:extLst>
          </p:cNvPr>
          <p:cNvSpPr/>
          <p:nvPr/>
        </p:nvSpPr>
        <p:spPr>
          <a:xfrm>
            <a:off x="611560" y="3885862"/>
            <a:ext cx="5220580" cy="646331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5C3F8-B67D-4149-A5C6-2B1A9CD58A18}"/>
              </a:ext>
            </a:extLst>
          </p:cNvPr>
          <p:cNvSpPr txBox="1"/>
          <p:nvPr/>
        </p:nvSpPr>
        <p:spPr>
          <a:xfrm>
            <a:off x="87839" y="152974"/>
            <a:ext cx="5096229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ko-KR" altLang="en-US" b="1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임예지</a:t>
            </a:r>
            <a:endParaRPr kumimoji="0" lang="en-US" altLang="ko-KR" sz="1800" b="1" i="0" u="none" strike="noStrike" kern="1200" cap="none" spc="347" normalizeH="0" baseline="0" noProof="0" dirty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-윤고딕330"/>
              <a:ea typeface="-윤고딕33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00" b="1" i="0" u="none" strike="noStrike" kern="1200" cap="none" spc="347" normalizeH="0" baseline="0" noProof="0" dirty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-윤고딕330"/>
              <a:ea typeface="-윤고딕33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3309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김원중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 </a:t>
            </a: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아두이노로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모듈 제어 프로그래밍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임예지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–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부품에 맞는 디자인 설계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</a:t>
            </a:r>
            <a:endParaRPr kumimoji="0" lang="ko-KR" altLang="en-US" sz="2300" b="0" i="0" u="none" strike="noStrike" kern="1200" cap="none" spc="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748154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김동욱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 App Fragment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및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Data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관리를 위한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Bundle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3605" y="5178968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신세규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AWS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를 통해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Node.js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로 만든 서버 구동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C6605E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8D75AB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9C8CC0-81AB-400F-AAF4-5A44D88AF03C}"/>
              </a:ext>
            </a:extLst>
          </p:cNvPr>
          <p:cNvSpPr/>
          <p:nvPr/>
        </p:nvSpPr>
        <p:spPr>
          <a:xfrm>
            <a:off x="668813" y="5117690"/>
            <a:ext cx="6963526" cy="646331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5C3F8-B67D-4149-A5C6-2B1A9CD58A18}"/>
              </a:ext>
            </a:extLst>
          </p:cNvPr>
          <p:cNvSpPr txBox="1"/>
          <p:nvPr/>
        </p:nvSpPr>
        <p:spPr>
          <a:xfrm>
            <a:off x="87839" y="152974"/>
            <a:ext cx="5096229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–</a:t>
            </a:r>
            <a:r>
              <a:rPr kumimoji="0" lang="ko-KR" altLang="en-US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ko-KR" altLang="en-US" b="1" spc="347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kumimoji="0" lang="en-US" altLang="ko-KR" sz="1800" b="1" i="0" u="none" strike="noStrike" kern="1200" cap="none" spc="347" normalizeH="0" baseline="0" noProof="0" dirty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-윤고딕330"/>
              <a:ea typeface="-윤고딕33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00" b="1" i="0" u="none" strike="noStrike" kern="1200" cap="none" spc="347" normalizeH="0" baseline="0" noProof="0" dirty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-윤고딕330"/>
              <a:ea typeface="-윤고딕33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8306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1005989"/>
            <a:ext cx="5538503" cy="537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47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05989"/>
            <a:ext cx="5400600" cy="5586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16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096343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AWS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에</a:t>
            </a: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구축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9" y="1124744"/>
            <a:ext cx="8792767" cy="480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483768" y="4374340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8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AWS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에 서버 구축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42386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2" y="1340768"/>
            <a:ext cx="41814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65765"/>
            <a:ext cx="608647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06" y="1844824"/>
            <a:ext cx="625792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36" y="2132856"/>
            <a:ext cx="621982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394636" y="4221088"/>
            <a:ext cx="14572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41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000350" y="1929392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987824" y="4833156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00720" y="2305615"/>
            <a:ext cx="3359324" cy="221685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Ⅰ </a:t>
            </a:r>
            <a:r>
              <a:rPr lang="ko-KR" altLang="en-US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주제 소개</a:t>
            </a:r>
          </a:p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Ⅱ </a:t>
            </a:r>
            <a:r>
              <a:rPr lang="ko-KR" altLang="en-US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진행 상황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 </a:t>
            </a:r>
            <a:r>
              <a:rPr lang="ko-KR" altLang="en-US" sz="280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향후계획</a:t>
            </a: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3813" y="1473170"/>
            <a:ext cx="943826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0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/>
                <a:ea typeface="빙그레체"/>
              </a:rPr>
              <a:t>▶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/>
                <a:ea typeface="빙그레체"/>
              </a:rPr>
              <a:t> 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목차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9812" y="1448780"/>
            <a:ext cx="432048" cy="4352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구축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1" y="1357360"/>
            <a:ext cx="850582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848" y="1340768"/>
            <a:ext cx="33123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602851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29" y="5157192"/>
            <a:ext cx="8261518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3528" y="5229200"/>
            <a:ext cx="81369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29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동작 확인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5" y="1628800"/>
            <a:ext cx="828269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63688" y="4653136"/>
            <a:ext cx="25922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51080" y="4077072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89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동작 확인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69818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920" y="3798276"/>
            <a:ext cx="3133725" cy="219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638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문제 해결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03848" y="1628800"/>
            <a:ext cx="2448272" cy="3024336"/>
            <a:chOff x="2411760" y="1628800"/>
            <a:chExt cx="2448272" cy="3024336"/>
          </a:xfrm>
        </p:grpSpPr>
        <p:sp>
          <p:nvSpPr>
            <p:cNvPr id="4" name="직사각형 3"/>
            <p:cNvSpPr/>
            <p:nvPr/>
          </p:nvSpPr>
          <p:spPr>
            <a:xfrm>
              <a:off x="2411760" y="1628800"/>
              <a:ext cx="2448272" cy="302433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11760" y="1628800"/>
              <a:ext cx="2448272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Call stack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372200" y="1628800"/>
            <a:ext cx="2448272" cy="30243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72200" y="1628800"/>
            <a:ext cx="2448272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Web APIs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23528" y="1556792"/>
            <a:ext cx="2376264" cy="4248472"/>
          </a:xfrm>
          <a:prstGeom prst="downArrow">
            <a:avLst>
              <a:gd name="adj1" fmla="val 76431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1560" y="1565176"/>
            <a:ext cx="1800200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Flow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2060848"/>
            <a:ext cx="1800200" cy="5760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Request()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5047" y="2729206"/>
            <a:ext cx="1800200" cy="5760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Send()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69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문제 해결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03848" y="1628800"/>
            <a:ext cx="2448272" cy="3024336"/>
            <a:chOff x="2411760" y="1628800"/>
            <a:chExt cx="2448272" cy="3024336"/>
          </a:xfrm>
        </p:grpSpPr>
        <p:sp>
          <p:nvSpPr>
            <p:cNvPr id="4" name="직사각형 3"/>
            <p:cNvSpPr/>
            <p:nvPr/>
          </p:nvSpPr>
          <p:spPr>
            <a:xfrm>
              <a:off x="2411760" y="1628800"/>
              <a:ext cx="2448272" cy="302433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11760" y="1628800"/>
              <a:ext cx="2448272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Call stack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372200" y="1628800"/>
            <a:ext cx="2448272" cy="30243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72200" y="1628800"/>
            <a:ext cx="2448272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Web APIs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23528" y="1556792"/>
            <a:ext cx="2376264" cy="4248472"/>
          </a:xfrm>
          <a:prstGeom prst="downArrow">
            <a:avLst>
              <a:gd name="adj1" fmla="val 76431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1560" y="1565176"/>
            <a:ext cx="1800200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Flow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27884" y="3933056"/>
            <a:ext cx="1800200" cy="5760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Request()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5047" y="2729206"/>
            <a:ext cx="1800200" cy="5760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Send()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376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문제 해결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03848" y="1628800"/>
            <a:ext cx="2448272" cy="3024336"/>
            <a:chOff x="2411760" y="1628800"/>
            <a:chExt cx="2448272" cy="3024336"/>
          </a:xfrm>
        </p:grpSpPr>
        <p:sp>
          <p:nvSpPr>
            <p:cNvPr id="4" name="직사각형 3"/>
            <p:cNvSpPr/>
            <p:nvPr/>
          </p:nvSpPr>
          <p:spPr>
            <a:xfrm>
              <a:off x="2411760" y="1628800"/>
              <a:ext cx="2448272" cy="302433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11760" y="1628800"/>
              <a:ext cx="2448272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Call stack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372200" y="1628800"/>
            <a:ext cx="2448272" cy="30243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72200" y="1628800"/>
            <a:ext cx="2448272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Web APIs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23528" y="1556792"/>
            <a:ext cx="2376264" cy="4248472"/>
          </a:xfrm>
          <a:prstGeom prst="downArrow">
            <a:avLst>
              <a:gd name="adj1" fmla="val 76431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1560" y="1565176"/>
            <a:ext cx="1800200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Flow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96236" y="2153142"/>
            <a:ext cx="1800200" cy="5760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Request()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5047" y="2729206"/>
            <a:ext cx="1800200" cy="5760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Send()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48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10317 L 1.66667E-6 -3.3796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5169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문제 해결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29"/>
          <a:stretch/>
        </p:blipFill>
        <p:spPr bwMode="auto">
          <a:xfrm>
            <a:off x="1691680" y="720971"/>
            <a:ext cx="5544616" cy="5910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63688" y="764704"/>
            <a:ext cx="388843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87566" y="2636912"/>
            <a:ext cx="130431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98036" y="2636912"/>
            <a:ext cx="15782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61030" y="5983188"/>
            <a:ext cx="32261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99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동작 확인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4386242" cy="289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26232"/>
            <a:ext cx="6480720" cy="581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36279" y="1854349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99329" y="2007890"/>
            <a:ext cx="32730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82339" y="1853208"/>
            <a:ext cx="32730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03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동작 확인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26232"/>
            <a:ext cx="6480720" cy="581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004048" y="1710333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17971" y="1988840"/>
            <a:ext cx="32730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7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동작 확인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9966" y="2852936"/>
            <a:ext cx="437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3"/>
              </a:rPr>
              <a:t>http://ec2-13-125-131-249.ap-northeast-2.compute.amazonaws.com/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2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689526" cy="35947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="1" i="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lang="en-US" altLang="ko-KR" b="1" i="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b="1" i="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lang="ko-KR" altLang="en-US" b="1" i="0" spc="5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7221" y="692696"/>
            <a:ext cx="3910910" cy="39108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665531" y="5013176"/>
            <a:ext cx="4258434" cy="1548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0032" y="921452"/>
            <a:ext cx="3627832" cy="38306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852" y="4185084"/>
            <a:ext cx="3849667" cy="2478952"/>
          </a:xfrm>
          <a:prstGeom prst="rect">
            <a:avLst/>
          </a:prstGeom>
        </p:spPr>
      </p:pic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307765" y="307122"/>
              <a:ext cx="1330506" cy="1918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336015"/>
              </p:ext>
            </p:extLst>
          </p:nvPr>
        </p:nvGraphicFramePr>
        <p:xfrm>
          <a:off x="611560" y="728700"/>
          <a:ext cx="7416824" cy="5796650"/>
        </p:xfrm>
        <a:graphic>
          <a:graphicData uri="http://schemas.openxmlformats.org/drawingml/2006/table">
            <a:tbl>
              <a:tblPr/>
              <a:tblGrid>
                <a:gridCol w="201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4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수행 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일정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(2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주 단위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2,3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4,5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6,7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8,9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10,11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12,13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14,15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  <a:ea typeface="Gulim"/>
                        </a:rPr>
                        <a:t>조 편성 및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  <a:latin typeface="Gulim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지도 교수 선정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node.js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를 사용한 서버 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모듈 제어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(led 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스트립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모듈 제어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도트 매트릭스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일정 관리 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APP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스케줄러 소프트웨어 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스케줄러 하드웨어 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최종 시제품 완성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4896036" y="1494989"/>
            <a:ext cx="36004" cy="504448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504A1-6096-4F41-8F14-7760CC2956CB}"/>
              </a:ext>
            </a:extLst>
          </p:cNvPr>
          <p:cNvSpPr txBox="1"/>
          <p:nvPr/>
        </p:nvSpPr>
        <p:spPr>
          <a:xfrm>
            <a:off x="87839" y="152974"/>
            <a:ext cx="4664181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Ⅲ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향후계획 </a:t>
            </a:r>
            <a:endParaRPr lang="ko-KR" altLang="en-US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582271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307305"/>
              </p:ext>
            </p:extLst>
          </p:nvPr>
        </p:nvGraphicFramePr>
        <p:xfrm>
          <a:off x="611560" y="728700"/>
          <a:ext cx="7416824" cy="5796650"/>
        </p:xfrm>
        <a:graphic>
          <a:graphicData uri="http://schemas.openxmlformats.org/drawingml/2006/table">
            <a:tbl>
              <a:tblPr/>
              <a:tblGrid>
                <a:gridCol w="201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4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수행 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일정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(2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주 단위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2,3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4,5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6,7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8,9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10,11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12,13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14,15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  <a:ea typeface="Gulim"/>
                        </a:rPr>
                        <a:t>조 편성 및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  <a:latin typeface="Gulim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지도 교수 선정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node.js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를 사용한 서버 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모듈 제어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(led 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스트립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모듈 제어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도트 매트릭스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일정 관리 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APP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스케줄러 소프트웨어 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스케줄러 하드웨어 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최종 시제품 완성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4752020" y="1485208"/>
            <a:ext cx="36004" cy="504448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504A1-6096-4F41-8F14-7760CC2956CB}"/>
              </a:ext>
            </a:extLst>
          </p:cNvPr>
          <p:cNvSpPr txBox="1"/>
          <p:nvPr/>
        </p:nvSpPr>
        <p:spPr>
          <a:xfrm>
            <a:off x="87839" y="152974"/>
            <a:ext cx="4664181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Ⅲ</a:t>
            </a:r>
            <a:r>
              <a:rPr kumimoji="0" lang="en-US" altLang="ko-KR" sz="18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. </a:t>
            </a:r>
            <a:r>
              <a:rPr kumimoji="0" lang="ko-KR" altLang="en-US" sz="18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향후계획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28573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E8E07310-5193-48D4-82B0-3DEEC07689E1}"/>
              </a:ext>
            </a:extLst>
          </p:cNvPr>
          <p:cNvSpPr txBox="1"/>
          <p:nvPr/>
        </p:nvSpPr>
        <p:spPr>
          <a:xfrm>
            <a:off x="4777328" y="5558442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F90A81-657E-4030-8004-FC5C57881A06}"/>
              </a:ext>
            </a:extLst>
          </p:cNvPr>
          <p:cNvSpPr txBox="1"/>
          <p:nvPr/>
        </p:nvSpPr>
        <p:spPr>
          <a:xfrm>
            <a:off x="4777328" y="4226294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0C4500-AC61-44BD-9C57-3EC99FEE8274}"/>
              </a:ext>
            </a:extLst>
          </p:cNvPr>
          <p:cNvSpPr txBox="1"/>
          <p:nvPr/>
        </p:nvSpPr>
        <p:spPr>
          <a:xfrm>
            <a:off x="4777328" y="2930150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B2B31A-BDCF-4FFC-A1B2-F26BBECDBB3A}"/>
              </a:ext>
            </a:extLst>
          </p:cNvPr>
          <p:cNvSpPr txBox="1"/>
          <p:nvPr/>
        </p:nvSpPr>
        <p:spPr>
          <a:xfrm>
            <a:off x="4777328" y="1592796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05E2CB1-37D5-4C9D-946E-2759EA02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589858"/>
              </p:ext>
            </p:extLst>
          </p:nvPr>
        </p:nvGraphicFramePr>
        <p:xfrm>
          <a:off x="366838" y="1080784"/>
          <a:ext cx="8410324" cy="5256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10324">
                  <a:extLst>
                    <a:ext uri="{9D8B030D-6E8A-4147-A177-3AD203B41FA5}">
                      <a16:colId xmlns:a16="http://schemas.microsoft.com/office/drawing/2014/main" val="995172301"/>
                    </a:ext>
                  </a:extLst>
                </a:gridCol>
              </a:tblGrid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767270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11216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139768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777339"/>
                  </a:ext>
                </a:extLst>
              </a:tr>
            </a:tbl>
          </a:graphicData>
        </a:graphic>
      </p:graphicFrame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9208394-11AC-4595-995C-06C29CE1EC58}"/>
              </a:ext>
            </a:extLst>
          </p:cNvPr>
          <p:cNvSpPr txBox="1"/>
          <p:nvPr/>
        </p:nvSpPr>
        <p:spPr>
          <a:xfrm>
            <a:off x="864586" y="1244427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김원중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</a:t>
            </a:r>
            <a:r>
              <a:rPr lang="ko-KR" altLang="en-US" sz="2300" spc="5" dirty="0" err="1">
                <a:solidFill>
                  <a:prstClr val="white"/>
                </a:solidFill>
                <a:latin typeface="빙그레체"/>
                <a:ea typeface="빙그레체"/>
              </a:rPr>
              <a:t>아두이노로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 모듈 제어 프로그래밍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CF296C-9DD3-4BA2-B0BD-B132FB8BD606}"/>
              </a:ext>
            </a:extLst>
          </p:cNvPr>
          <p:cNvSpPr txBox="1"/>
          <p:nvPr/>
        </p:nvSpPr>
        <p:spPr>
          <a:xfrm>
            <a:off x="864587" y="3897052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임예지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  – 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부품에 맞는 디자인 설계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  </a:t>
            </a:r>
            <a:endParaRPr lang="ko-KR" altLang="en-US" sz="2300" spc="5" dirty="0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684BFF-8AA2-460F-B3A2-0D5915740851}"/>
              </a:ext>
            </a:extLst>
          </p:cNvPr>
          <p:cNvSpPr txBox="1"/>
          <p:nvPr/>
        </p:nvSpPr>
        <p:spPr>
          <a:xfrm>
            <a:off x="871876" y="2550676"/>
            <a:ext cx="7905286" cy="11541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김동욱  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–  App Fragment 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 및 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Data 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관리를 위한 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Bundle 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구성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7CF06-2304-407E-9510-E3A87362F74A}"/>
              </a:ext>
            </a:extLst>
          </p:cNvPr>
          <p:cNvSpPr txBox="1"/>
          <p:nvPr/>
        </p:nvSpPr>
        <p:spPr>
          <a:xfrm>
            <a:off x="864586" y="5193196"/>
            <a:ext cx="7417823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300" spc="5" dirty="0" err="1">
                <a:solidFill>
                  <a:prstClr val="white"/>
                </a:solidFill>
                <a:latin typeface="빙그레체"/>
                <a:ea typeface="빙그레체"/>
              </a:rPr>
              <a:t>신세규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– AWS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를 통해 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Node.js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로 만든 서버 구동</a:t>
            </a:r>
            <a:endParaRPr lang="en-US" altLang="ko-KR" sz="2300" dirty="0">
              <a:solidFill>
                <a:prstClr val="white"/>
              </a:solidFill>
              <a:latin typeface="빙그레체"/>
              <a:ea typeface="빙그레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673FA2-5E96-483A-958D-D903A01B41FE}"/>
              </a:ext>
            </a:extLst>
          </p:cNvPr>
          <p:cNvSpPr txBox="1"/>
          <p:nvPr/>
        </p:nvSpPr>
        <p:spPr>
          <a:xfrm>
            <a:off x="504547" y="123275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E6697-74D7-40EE-A8F5-CC48CF41DF73}"/>
              </a:ext>
            </a:extLst>
          </p:cNvPr>
          <p:cNvSpPr txBox="1"/>
          <p:nvPr/>
        </p:nvSpPr>
        <p:spPr>
          <a:xfrm>
            <a:off x="503548" y="254312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0A1CB-8E6A-4743-BAC7-A647C4076EDA}"/>
              </a:ext>
            </a:extLst>
          </p:cNvPr>
          <p:cNvSpPr txBox="1"/>
          <p:nvPr/>
        </p:nvSpPr>
        <p:spPr>
          <a:xfrm>
            <a:off x="511837" y="386104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AAA6B-0058-4CF8-A9AA-4B892C97B621}"/>
              </a:ext>
            </a:extLst>
          </p:cNvPr>
          <p:cNvSpPr txBox="1"/>
          <p:nvPr/>
        </p:nvSpPr>
        <p:spPr>
          <a:xfrm>
            <a:off x="503548" y="519319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3EEACB-F36C-45AF-9EB9-5F24E590A7EF}"/>
              </a:ext>
            </a:extLst>
          </p:cNvPr>
          <p:cNvSpPr/>
          <p:nvPr/>
        </p:nvSpPr>
        <p:spPr>
          <a:xfrm>
            <a:off x="2123728" y="2051756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79A504F-1518-47F7-BBEF-095D13A7B002}"/>
              </a:ext>
            </a:extLst>
          </p:cNvPr>
          <p:cNvSpPr/>
          <p:nvPr/>
        </p:nvSpPr>
        <p:spPr>
          <a:xfrm>
            <a:off x="2123728" y="2047263"/>
            <a:ext cx="3168352" cy="2251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48C17-18BE-4F1F-96F7-D6B90E254E6A}"/>
              </a:ext>
            </a:extLst>
          </p:cNvPr>
          <p:cNvSpPr txBox="1"/>
          <p:nvPr/>
        </p:nvSpPr>
        <p:spPr>
          <a:xfrm>
            <a:off x="7970988" y="1600364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86A41F-CAF3-40F7-94B7-ABAFB44B243E}"/>
              </a:ext>
            </a:extLst>
          </p:cNvPr>
          <p:cNvSpPr txBox="1"/>
          <p:nvPr/>
        </p:nvSpPr>
        <p:spPr>
          <a:xfrm>
            <a:off x="1680984" y="1592796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DD675B8-CA71-434C-A5C8-6AE7F5A83212}"/>
              </a:ext>
            </a:extLst>
          </p:cNvPr>
          <p:cNvSpPr/>
          <p:nvPr/>
        </p:nvSpPr>
        <p:spPr>
          <a:xfrm>
            <a:off x="2123728" y="3389110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87DB194-FE8C-4D38-A537-AD97E31F4428}"/>
              </a:ext>
            </a:extLst>
          </p:cNvPr>
          <p:cNvSpPr/>
          <p:nvPr/>
        </p:nvSpPr>
        <p:spPr>
          <a:xfrm>
            <a:off x="2123729" y="3384616"/>
            <a:ext cx="3780420" cy="2341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41158B-F8C1-434A-B401-BCDF594F95BA}"/>
              </a:ext>
            </a:extLst>
          </p:cNvPr>
          <p:cNvSpPr txBox="1"/>
          <p:nvPr/>
        </p:nvSpPr>
        <p:spPr>
          <a:xfrm>
            <a:off x="7970988" y="2937718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236809-F000-4981-ABCF-E7FE8C533564}"/>
              </a:ext>
            </a:extLst>
          </p:cNvPr>
          <p:cNvSpPr txBox="1"/>
          <p:nvPr/>
        </p:nvSpPr>
        <p:spPr>
          <a:xfrm>
            <a:off x="1680984" y="2930150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ED21954-4F17-4F92-BC9D-DF240DE30E1C}"/>
              </a:ext>
            </a:extLst>
          </p:cNvPr>
          <p:cNvSpPr/>
          <p:nvPr/>
        </p:nvSpPr>
        <p:spPr>
          <a:xfrm>
            <a:off x="2123728" y="4685254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DAB3436-E27A-45A7-B5DB-DA49D4C128AB}"/>
              </a:ext>
            </a:extLst>
          </p:cNvPr>
          <p:cNvSpPr/>
          <p:nvPr/>
        </p:nvSpPr>
        <p:spPr>
          <a:xfrm>
            <a:off x="2123728" y="4680760"/>
            <a:ext cx="4176464" cy="2296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7ABE6C-F397-49E9-9CD9-3511CE972B4B}"/>
              </a:ext>
            </a:extLst>
          </p:cNvPr>
          <p:cNvSpPr txBox="1"/>
          <p:nvPr/>
        </p:nvSpPr>
        <p:spPr>
          <a:xfrm>
            <a:off x="7970988" y="4233862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EFA607-DA1E-4F76-94F4-576C52151691}"/>
              </a:ext>
            </a:extLst>
          </p:cNvPr>
          <p:cNvSpPr txBox="1"/>
          <p:nvPr/>
        </p:nvSpPr>
        <p:spPr>
          <a:xfrm>
            <a:off x="1680984" y="4226294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8FD4365-A155-45B2-8430-8CD22A5B9203}"/>
              </a:ext>
            </a:extLst>
          </p:cNvPr>
          <p:cNvSpPr/>
          <p:nvPr/>
        </p:nvSpPr>
        <p:spPr>
          <a:xfrm>
            <a:off x="2123728" y="6017402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0D4A89F-6522-4F39-A89A-ACF6F5EC75E0}"/>
              </a:ext>
            </a:extLst>
          </p:cNvPr>
          <p:cNvSpPr/>
          <p:nvPr/>
        </p:nvSpPr>
        <p:spPr>
          <a:xfrm>
            <a:off x="2123728" y="6012909"/>
            <a:ext cx="5076564" cy="2251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78D0A-E419-4DF5-9DFE-74CA862B3B0E}"/>
              </a:ext>
            </a:extLst>
          </p:cNvPr>
          <p:cNvSpPr txBox="1"/>
          <p:nvPr/>
        </p:nvSpPr>
        <p:spPr>
          <a:xfrm>
            <a:off x="7970988" y="5566010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44D620-E56F-4AD7-B184-4E4F9F413BAC}"/>
              </a:ext>
            </a:extLst>
          </p:cNvPr>
          <p:cNvSpPr txBox="1"/>
          <p:nvPr/>
        </p:nvSpPr>
        <p:spPr>
          <a:xfrm>
            <a:off x="1680984" y="5558442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F2A69C-0BB6-49FB-9709-FA930A42BF2C}"/>
              </a:ext>
            </a:extLst>
          </p:cNvPr>
          <p:cNvSpPr txBox="1"/>
          <p:nvPr/>
        </p:nvSpPr>
        <p:spPr>
          <a:xfrm>
            <a:off x="87839" y="152974"/>
            <a:ext cx="4664181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30"/>
                <a:ea typeface="-윤고딕330"/>
              </a:rPr>
              <a:t>Ⅱ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진행상황 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–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저번 주 </a:t>
            </a:r>
            <a:r>
              <a:rPr lang="ko-KR" altLang="en-US" b="1" spc="304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달성률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lang="ko-KR" altLang="en-US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582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9" grpId="0" animBg="1"/>
      <p:bldP spid="54" grpId="0" animBg="1"/>
      <p:bldP spid="5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김원중  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 </a:t>
            </a:r>
            <a:r>
              <a:rPr lang="ko-KR" altLang="en-US" sz="2300" b="0" i="0" kern="1200" spc="5" dirty="0" err="1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아두이노로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모듈 제어 프로그래밍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en-US" altLang="ko-KR" sz="2300" dirty="0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 err="1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임예지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– 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부품에 맞는 디자인 설계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</a:t>
            </a:r>
            <a:endParaRPr lang="ko-KR" altLang="en-US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748154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김동욱  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 App Fragment 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및 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Data 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관리를 위한 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Bundle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3605" y="5178968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 err="1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신세규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AWS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를 통해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Node.js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로 만든 서버 구동</a:t>
            </a:r>
            <a:endParaRPr lang="en-US" altLang="ko-KR" sz="2300" dirty="0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3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3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4664181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pc="292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</a:t>
            </a:r>
            <a:r>
              <a:rPr lang="en-US" altLang="ko-KR" b="1" spc="292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. </a:t>
            </a:r>
            <a:r>
              <a:rPr lang="ko-KR" altLang="en-US" b="1" spc="292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향후계획 </a:t>
            </a:r>
            <a:r>
              <a:rPr lang="en-US" altLang="ko-KR" b="1" spc="292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– </a:t>
            </a:r>
            <a:r>
              <a:rPr lang="ko-KR" altLang="en-US" b="1" dirty="0">
                <a:solidFill>
                  <a:prstClr val="white"/>
                </a:solidFill>
                <a:latin typeface="빙그레체"/>
                <a:ea typeface="빙그레체"/>
              </a:rPr>
              <a:t>이번 주 목표 </a:t>
            </a:r>
            <a:r>
              <a:rPr lang="en-US" altLang="ko-KR" b="1" dirty="0">
                <a:solidFill>
                  <a:prstClr val="white"/>
                </a:solidFill>
                <a:latin typeface="빙그레체"/>
                <a:ea typeface="빙그레체"/>
              </a:rPr>
              <a:t>(5</a:t>
            </a:r>
            <a:r>
              <a:rPr lang="ko-KR" altLang="en-US" b="1" dirty="0">
                <a:solidFill>
                  <a:prstClr val="white"/>
                </a:solidFill>
                <a:latin typeface="빙그레체"/>
                <a:ea typeface="빙그레체"/>
              </a:rPr>
              <a:t>주차</a:t>
            </a:r>
            <a:r>
              <a:rPr lang="en-US" altLang="ko-KR" b="1" dirty="0">
                <a:solidFill>
                  <a:prstClr val="white"/>
                </a:solidFill>
                <a:latin typeface="빙그레체"/>
                <a:ea typeface="빙그레체"/>
              </a:rPr>
              <a:t>)</a:t>
            </a:r>
          </a:p>
          <a:p>
            <a:pPr>
              <a:defRPr lang="ko-KR" altLang="en-US"/>
            </a:pPr>
            <a:endParaRPr lang="ko-KR" altLang="en-US" b="1" dirty="0">
              <a:latin typeface="빙그레체"/>
              <a:ea typeface="빙그레체"/>
            </a:endParaRP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28" name="TextBox 27"/>
            <p:cNvSpPr txBox="1"/>
            <p:nvPr/>
          </p:nvSpPr>
          <p:spPr>
            <a:xfrm>
              <a:off x="7389308" y="306018"/>
              <a:ext cx="1483380" cy="19315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프로젝트 기획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5DA0A3-1A97-44FE-8A96-CA9E155FB2A2}"/>
              </a:ext>
            </a:extLst>
          </p:cNvPr>
          <p:cNvSpPr txBox="1"/>
          <p:nvPr/>
        </p:nvSpPr>
        <p:spPr>
          <a:xfrm>
            <a:off x="2303748" y="3244334"/>
            <a:ext cx="435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- THE END - 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7C3A-DA13-42B1-8404-F417396A044F}"/>
              </a:ext>
            </a:extLst>
          </p:cNvPr>
          <p:cNvSpPr txBox="1"/>
          <p:nvPr/>
        </p:nvSpPr>
        <p:spPr>
          <a:xfrm rot="20571220">
            <a:off x="2844486" y="2822385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CDEAD-F530-4236-AB45-BE749E482E3C}"/>
              </a:ext>
            </a:extLst>
          </p:cNvPr>
          <p:cNvSpPr txBox="1"/>
          <p:nvPr/>
        </p:nvSpPr>
        <p:spPr>
          <a:xfrm rot="20571220">
            <a:off x="2668379" y="2822384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412427487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김원중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 </a:t>
            </a: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아두이노로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모듈 제어 프로그래밍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임예지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–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부품에 맞는 디자인 설계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</a:t>
            </a:r>
            <a:endParaRPr kumimoji="0" lang="ko-KR" altLang="en-US" sz="2300" b="0" i="0" u="none" strike="noStrike" kern="1200" cap="none" spc="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748154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김동욱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 App Fragment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및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Data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관리를 위한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Bundle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3605" y="5178968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신세규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AWS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를 통해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Node.js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로 만든 서버 구동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C6605E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8D75AB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4664181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00" b="1" i="0" u="none" strike="noStrike" kern="1200" cap="none" spc="292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Ⅲ</a:t>
            </a:r>
            <a:r>
              <a:rPr kumimoji="0" lang="en-US" altLang="ko-KR" sz="1800" b="1" i="0" u="none" strike="noStrike" kern="1200" cap="none" spc="292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. </a:t>
            </a:r>
            <a:r>
              <a:rPr kumimoji="0" lang="ko-KR" altLang="en-US" sz="1800" b="1" i="0" u="none" strike="noStrike" kern="1200" cap="none" spc="292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지난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주 목표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(5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주차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43961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김원중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 </a:t>
            </a: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아두이노로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모듈 제어 프로그래밍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임예지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–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부품에 맞는 디자인 설계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</a:t>
            </a:r>
            <a:endParaRPr kumimoji="0" lang="ko-KR" altLang="en-US" sz="2300" b="0" i="0" u="none" strike="noStrike" kern="1200" cap="none" spc="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748154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김동욱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 App Fragment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및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Data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관리를 위한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Bundle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3605" y="5178968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신세규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AWS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를 통해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Node.js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로 만든 서버 구동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C6605E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8D75AB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9C8CC0-81AB-400F-AAF4-5A44D88AF03C}"/>
              </a:ext>
            </a:extLst>
          </p:cNvPr>
          <p:cNvSpPr/>
          <p:nvPr/>
        </p:nvSpPr>
        <p:spPr>
          <a:xfrm>
            <a:off x="634948" y="1628800"/>
            <a:ext cx="6313316" cy="646331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5C3F8-B67D-4149-A5C6-2B1A9CD58A18}"/>
              </a:ext>
            </a:extLst>
          </p:cNvPr>
          <p:cNvSpPr txBox="1"/>
          <p:nvPr/>
        </p:nvSpPr>
        <p:spPr>
          <a:xfrm>
            <a:off x="87839" y="152974"/>
            <a:ext cx="5096229" cy="6356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en-US" altLang="ko-KR" b="1" i="0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b="1" i="0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b="1" i="0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b="1" i="0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b="1" i="0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ko-KR" altLang="en-US" b="1" i="0" spc="347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endParaRPr lang="en-US" altLang="ko-KR" b="1" i="0" spc="347" dirty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uLnTx/>
              <a:uFillTx/>
              <a:latin typeface="-윤고딕330"/>
              <a:ea typeface="-윤고딕330"/>
              <a:cs typeface="+mn-cs"/>
            </a:endParaRPr>
          </a:p>
          <a:p>
            <a:pPr>
              <a:defRPr lang="ko-KR" altLang="en-US"/>
            </a:pPr>
            <a:endParaRPr lang="en-US" altLang="ko-KR" b="1" i="0" spc="347" dirty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uLnTx/>
              <a:uFillTx/>
              <a:latin typeface="-윤고딕330"/>
              <a:ea typeface="-윤고딕33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7949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5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600" b="1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kumimoji="0" lang="ko-KR" altLang="en-US" sz="1600" b="1" i="0" u="none" strike="noStrike" kern="1200" cap="none" spc="308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8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8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endParaRPr kumimoji="0" lang="ko-KR" altLang="en-US" sz="1600" b="1" i="0" u="none" strike="noStrike" kern="1200" cap="none" spc="308" normalizeH="0" baseline="0" noProof="0" dirty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18779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38"/>
          <p:cNvSpPr txBox="1"/>
          <p:nvPr/>
        </p:nvSpPr>
        <p:spPr>
          <a:xfrm>
            <a:off x="179512" y="548680"/>
            <a:ext cx="2376264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1600" b="1" i="0" u="none" strike="noStrike" kern="1200" cap="none" spc="308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아두이노</a:t>
            </a:r>
            <a:r>
              <a:rPr kumimoji="0" lang="ko-KR" altLang="en-US" sz="1600" b="1" i="0" u="none" strike="noStrike" kern="1200" cap="none" spc="308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보드 선택</a:t>
            </a:r>
          </a:p>
        </p:txBody>
      </p:sp>
      <p:pic>
        <p:nvPicPr>
          <p:cNvPr id="1028" name="그림 102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47564" y="1628800"/>
            <a:ext cx="3924436" cy="3203995"/>
          </a:xfrm>
          <a:prstGeom prst="roundRect">
            <a:avLst>
              <a:gd name="adj" fmla="val 16667"/>
            </a:avLst>
          </a:prstGeom>
        </p:spPr>
      </p:pic>
      <p:sp>
        <p:nvSpPr>
          <p:cNvPr id="1029" name="TextBox 38"/>
          <p:cNvSpPr txBox="1"/>
          <p:nvPr/>
        </p:nvSpPr>
        <p:spPr>
          <a:xfrm>
            <a:off x="1007603" y="5013176"/>
            <a:ext cx="3204357" cy="57609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Arduino </a:t>
            </a: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우노</a:t>
            </a:r>
            <a:r>
              <a:rPr kumimoji="0" lang="en-US" altLang="ko-KR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+ WiFi D1 R1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(</a:t>
            </a:r>
            <a:r>
              <a:rPr kumimoji="0" lang="en-US" altLang="ko-KR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Wemos R1 D1)</a:t>
            </a:r>
          </a:p>
        </p:txBody>
      </p:sp>
      <p:sp>
        <p:nvSpPr>
          <p:cNvPr id="1030" name="TextBox 38"/>
          <p:cNvSpPr txBox="1"/>
          <p:nvPr/>
        </p:nvSpPr>
        <p:spPr>
          <a:xfrm>
            <a:off x="4932040" y="1988840"/>
            <a:ext cx="3924436" cy="252410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1. 아두이노 우노 호환보드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altLang="en-US" sz="1600" b="1" i="0" u="none" strike="noStrike" kern="1200" cap="none" spc="308" normalizeH="0" baseline="0" noProof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2. 별도의 펌웨어 업데이트 없이  </a:t>
            </a:r>
            <a:r>
              <a:rPr kumimoji="0" lang="en-US" altLang="ko-KR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WiFi</a:t>
            </a: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기능 사용가능</a:t>
            </a:r>
            <a:endParaRPr kumimoji="0" lang="ko-KR" altLang="en-US" sz="1600" b="1" i="0" u="none" strike="noStrike" kern="1200" cap="none" spc="308" normalizeH="0" baseline="0" noProof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(일반 우노보드에는 없음)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altLang="en-US" sz="1600" b="1" i="0" u="none" strike="noStrike" kern="1200" cap="none" spc="308" normalizeH="0" baseline="0" noProof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3. 가장 대중적인 </a:t>
            </a:r>
            <a:r>
              <a:rPr kumimoji="0" lang="en-US" altLang="ko-KR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ESP8266</a:t>
            </a: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기반으로 무선스케치 기능이 있어 </a:t>
            </a:r>
            <a:r>
              <a:rPr kumimoji="0" lang="en-US" altLang="ko-KR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IoT</a:t>
            </a: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기반 설계에 적합</a:t>
            </a: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함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altLang="en-US" sz="1600" b="1" i="0" u="none" strike="noStrike" kern="1200" cap="none" spc="308" normalizeH="0" baseline="0" noProof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031" name="TextBox 38"/>
          <p:cNvSpPr txBox="1"/>
          <p:nvPr/>
        </p:nvSpPr>
        <p:spPr>
          <a:xfrm>
            <a:off x="5004048" y="3019435"/>
            <a:ext cx="3924436" cy="33146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altLang="en-US" sz="1600" b="1" i="0" u="none" strike="noStrike" kern="1200" cap="none" spc="308" normalizeH="0" baseline="0" noProof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5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600" b="1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kumimoji="0" lang="ko-KR" altLang="en-US" sz="1600" b="1" i="0" u="none" strike="noStrike" kern="1200" cap="none" spc="308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8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8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endParaRPr kumimoji="0" lang="ko-KR" altLang="en-US" sz="1600" b="1" i="0" u="none" strike="noStrike" kern="1200" cap="none" spc="308" normalizeH="0" baseline="0" noProof="0" dirty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18779" y="944724"/>
            <a:ext cx="2553021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38"/>
          <p:cNvSpPr txBox="1"/>
          <p:nvPr/>
        </p:nvSpPr>
        <p:spPr>
          <a:xfrm>
            <a:off x="179512" y="548680"/>
            <a:ext cx="2808312" cy="33524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아두이노 보드 동작확인</a:t>
            </a:r>
          </a:p>
        </p:txBody>
      </p:sp>
      <p:sp>
        <p:nvSpPr>
          <p:cNvPr id="1031" name="TextBox 38"/>
          <p:cNvSpPr txBox="1"/>
          <p:nvPr/>
        </p:nvSpPr>
        <p:spPr>
          <a:xfrm>
            <a:off x="5004048" y="3019435"/>
            <a:ext cx="3924436" cy="33146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altLang="en-US" sz="1600" b="1" i="0" u="none" strike="noStrike" kern="1200" cap="none" spc="308" normalizeH="0" baseline="0" noProof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0693" y="1700808"/>
            <a:ext cx="2543175" cy="419100"/>
          </a:xfrm>
          <a:prstGeom prst="roundRect">
            <a:avLst>
              <a:gd name="adj" fmla="val 16667"/>
            </a:avLst>
          </a:prstGeom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8024" y="1602693"/>
            <a:ext cx="3028950" cy="638175"/>
          </a:xfrm>
          <a:prstGeom prst="roundRect">
            <a:avLst>
              <a:gd name="adj" fmla="val 16667"/>
            </a:avLst>
          </a:prstGeom>
        </p:spPr>
      </p:pic>
      <p:sp>
        <p:nvSpPr>
          <p:cNvPr id="1034" name="화살표: 오른쪽 1033"/>
          <p:cNvSpPr/>
          <p:nvPr/>
        </p:nvSpPr>
        <p:spPr>
          <a:xfrm>
            <a:off x="3564000" y="1735200"/>
            <a:ext cx="1008000" cy="396000"/>
          </a:xfrm>
          <a:prstGeom prst="rightArrow">
            <a:avLst>
              <a:gd name="adj1" fmla="val 50000"/>
              <a:gd name="adj2" fmla="val 50000"/>
            </a:avLst>
          </a:prstGeom>
          <a:noFill/>
          <a:ln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6" name="TextBox 38"/>
          <p:cNvSpPr txBox="1"/>
          <p:nvPr/>
        </p:nvSpPr>
        <p:spPr>
          <a:xfrm>
            <a:off x="827584" y="1330353"/>
            <a:ext cx="3060340" cy="334617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예제1) </a:t>
            </a:r>
            <a:r>
              <a:rPr kumimoji="0" lang="en-US" altLang="ko-KR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WiFi</a:t>
            </a: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로 웹서버열기</a:t>
            </a:r>
          </a:p>
        </p:txBody>
      </p:sp>
      <p:sp>
        <p:nvSpPr>
          <p:cNvPr id="1037" name="TextBox 38"/>
          <p:cNvSpPr txBox="1"/>
          <p:nvPr/>
        </p:nvSpPr>
        <p:spPr>
          <a:xfrm>
            <a:off x="1043607" y="3260573"/>
            <a:ext cx="2052229" cy="33797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예제2) </a:t>
            </a:r>
            <a:r>
              <a:rPr kumimoji="0" lang="en-US" altLang="ko-KR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LED</a:t>
            </a: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점멸</a:t>
            </a:r>
          </a:p>
        </p:txBody>
      </p:sp>
      <p:pic>
        <p:nvPicPr>
          <p:cNvPr id="1038" name="그림 1037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896036" y="3753236"/>
            <a:ext cx="3240360" cy="2232048"/>
          </a:xfrm>
          <a:prstGeom prst="roundRect">
            <a:avLst>
              <a:gd name="adj" fmla="val 16667"/>
            </a:avLst>
          </a:prstGeom>
        </p:spPr>
      </p:pic>
      <p:sp>
        <p:nvSpPr>
          <p:cNvPr id="1039" name="화살표: 오른쪽 1038"/>
          <p:cNvSpPr/>
          <p:nvPr/>
        </p:nvSpPr>
        <p:spPr>
          <a:xfrm>
            <a:off x="3564000" y="4329144"/>
            <a:ext cx="1008000" cy="396000"/>
          </a:xfrm>
          <a:prstGeom prst="rightArrow">
            <a:avLst>
              <a:gd name="adj1" fmla="val 50000"/>
              <a:gd name="adj2" fmla="val 50000"/>
            </a:avLst>
          </a:prstGeom>
          <a:noFill/>
          <a:ln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0620" y="3753036"/>
            <a:ext cx="2197224" cy="2028206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5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600" b="1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</a:t>
            </a:r>
            <a:r>
              <a:rPr kumimoji="0" lang="en-US" altLang="ko-KR" sz="1600" b="1" i="0" u="none" strike="noStrike" kern="1200" cap="none" spc="308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ko-KR" altLang="en-US" sz="1600" b="1" i="0" u="none" strike="noStrike" kern="1200" cap="none" spc="308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8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8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endParaRPr kumimoji="0" lang="ko-KR" altLang="en-US" sz="1600" b="1" i="0" u="none" strike="noStrike" kern="1200" cap="none" spc="308" normalizeH="0" baseline="0" noProof="0" dirty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18779" y="944724"/>
            <a:ext cx="2553021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38"/>
          <p:cNvSpPr txBox="1"/>
          <p:nvPr/>
        </p:nvSpPr>
        <p:spPr>
          <a:xfrm>
            <a:off x="179512" y="548680"/>
            <a:ext cx="2808312" cy="33524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LED</a:t>
            </a: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스트립구현</a:t>
            </a:r>
          </a:p>
        </p:txBody>
      </p:sp>
      <p:sp>
        <p:nvSpPr>
          <p:cNvPr id="1031" name="TextBox 38"/>
          <p:cNvSpPr txBox="1"/>
          <p:nvPr/>
        </p:nvSpPr>
        <p:spPr>
          <a:xfrm>
            <a:off x="5004048" y="3019435"/>
            <a:ext cx="3924436" cy="33146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altLang="en-US" sz="1600" b="1" i="0" u="none" strike="noStrike" kern="1200" cap="none" spc="308" normalizeH="0" baseline="0" noProof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</p:txBody>
      </p:sp>
      <p:pic>
        <p:nvPicPr>
          <p:cNvPr id="1043" name="그림 10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2732" y="1401270"/>
            <a:ext cx="3273164" cy="1861646"/>
          </a:xfrm>
          <a:prstGeom prst="roundRect">
            <a:avLst>
              <a:gd name="adj" fmla="val 16667"/>
            </a:avLst>
          </a:prstGeom>
        </p:spPr>
      </p:pic>
      <p:sp>
        <p:nvSpPr>
          <p:cNvPr id="1044" name="화살표: 오른쪽 1043"/>
          <p:cNvSpPr/>
          <p:nvPr/>
        </p:nvSpPr>
        <p:spPr>
          <a:xfrm>
            <a:off x="3924040" y="2132856"/>
            <a:ext cx="1008000" cy="396000"/>
          </a:xfrm>
          <a:prstGeom prst="rightArrow">
            <a:avLst>
              <a:gd name="adj1" fmla="val 50000"/>
              <a:gd name="adj2" fmla="val 50000"/>
            </a:avLst>
          </a:prstGeom>
          <a:noFill/>
          <a:ln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45" name="그림 10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9732" y="3429000"/>
            <a:ext cx="4284476" cy="2915943"/>
          </a:xfrm>
          <a:prstGeom prst="roundRect">
            <a:avLst>
              <a:gd name="adj" fmla="val 16667"/>
            </a:avLst>
          </a:prstGeom>
        </p:spPr>
      </p:pic>
      <p:pic>
        <p:nvPicPr>
          <p:cNvPr id="1046" name="그림 104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220433" y="1376976"/>
            <a:ext cx="3240000" cy="18360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김원중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 </a:t>
            </a: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아두이노로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모듈 제어 프로그래밍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임예지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–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부품에 맞는 디자인 설계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</a:t>
            </a:r>
            <a:endParaRPr kumimoji="0" lang="ko-KR" altLang="en-US" sz="2300" b="0" i="0" u="none" strike="noStrike" kern="1200" cap="none" spc="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748154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김동욱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 App Fragment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및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Data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관리를 위한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Bundle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3605" y="5178968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신세규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AWS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를 통해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Node.js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로 만든 서버 구동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C6605E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8D75AB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9C8CC0-81AB-400F-AAF4-5A44D88AF03C}"/>
              </a:ext>
            </a:extLst>
          </p:cNvPr>
          <p:cNvSpPr/>
          <p:nvPr/>
        </p:nvSpPr>
        <p:spPr>
          <a:xfrm>
            <a:off x="602794" y="2782669"/>
            <a:ext cx="7268665" cy="961774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5C3F8-B67D-4149-A5C6-2B1A9CD58A18}"/>
              </a:ext>
            </a:extLst>
          </p:cNvPr>
          <p:cNvSpPr txBox="1"/>
          <p:nvPr/>
        </p:nvSpPr>
        <p:spPr>
          <a:xfrm>
            <a:off x="87839" y="152974"/>
            <a:ext cx="5096229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800" b="1" i="0" u="none" strike="noStrike" kern="1200" cap="none" spc="347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ko-KR" altLang="en-US" b="1" spc="347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김동욱</a:t>
            </a:r>
            <a:endParaRPr kumimoji="0" lang="en-US" altLang="ko-KR" sz="1800" b="1" i="0" u="none" strike="noStrike" kern="1200" cap="none" spc="347" normalizeH="0" baseline="0" noProof="0" dirty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-윤고딕330"/>
              <a:ea typeface="-윤고딕33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00" b="1" i="0" u="none" strike="noStrike" kern="1200" cap="none" spc="347" normalizeH="0" baseline="0" noProof="0" dirty="0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-윤고딕330"/>
              <a:ea typeface="-윤고딕33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1945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1300</Words>
  <Application>Microsoft Office PowerPoint</Application>
  <PresentationFormat>화면 슬라이드 쇼(4:3)</PresentationFormat>
  <Paragraphs>304</Paragraphs>
  <Slides>34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Noto Serif CJK KR Medium</vt:lpstr>
      <vt:lpstr>Gulim</vt:lpstr>
      <vt:lpstr>맑은 고딕</vt:lpstr>
      <vt:lpstr>빙그레체</vt:lpstr>
      <vt:lpstr>빙그레체Ⅱ</vt:lpstr>
      <vt:lpstr>-윤고딕330</vt:lpstr>
      <vt:lpstr>-윤고딕340</vt:lpstr>
      <vt:lpstr>함초롬돋움</vt:lpstr>
      <vt:lpstr>Arial</vt:lpstr>
      <vt:lpstr>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세규</dc:creator>
  <cp:lastModifiedBy>동욱 김</cp:lastModifiedBy>
  <cp:revision>309</cp:revision>
  <dcterms:created xsi:type="dcterms:W3CDTF">2018-10-27T05:42:46Z</dcterms:created>
  <dcterms:modified xsi:type="dcterms:W3CDTF">2019-04-17T01:40:23Z</dcterms:modified>
</cp:coreProperties>
</file>